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663" r:id="rId2"/>
    <p:sldId id="676" r:id="rId3"/>
    <p:sldId id="658" r:id="rId4"/>
    <p:sldId id="659" r:id="rId5"/>
    <p:sldId id="660" r:id="rId6"/>
    <p:sldId id="662" r:id="rId7"/>
    <p:sldId id="661" r:id="rId8"/>
    <p:sldId id="664" r:id="rId9"/>
    <p:sldId id="613" r:id="rId10"/>
    <p:sldId id="669" r:id="rId11"/>
    <p:sldId id="630" r:id="rId12"/>
    <p:sldId id="572" r:id="rId13"/>
    <p:sldId id="628" r:id="rId14"/>
    <p:sldId id="670" r:id="rId15"/>
    <p:sldId id="671" r:id="rId16"/>
    <p:sldId id="629" r:id="rId17"/>
    <p:sldId id="677" r:id="rId18"/>
    <p:sldId id="679" r:id="rId19"/>
    <p:sldId id="680" r:id="rId20"/>
    <p:sldId id="673" r:id="rId21"/>
    <p:sldId id="674" r:id="rId22"/>
    <p:sldId id="631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1574" autoAdjust="0"/>
  </p:normalViewPr>
  <p:slideViewPr>
    <p:cSldViewPr snapToGrid="0">
      <p:cViewPr varScale="1">
        <p:scale>
          <a:sx n="99" d="100"/>
          <a:sy n="99" d="100"/>
        </p:scale>
        <p:origin x="204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08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12/29/20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12/29/20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12/29/20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12/29/20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12/29/20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12/29/20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12/29/20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12/29/20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12/29/20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12/29/20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12/29/20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12/29/20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pic>
        <p:nvPicPr>
          <p:cNvPr id="7" name="Picture 4" descr="Image result for gserm"/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13"/>
          <a:stretch/>
        </p:blipFill>
        <p:spPr bwMode="auto">
          <a:xfrm>
            <a:off x="8182940" y="6203853"/>
            <a:ext cx="961060" cy="53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www.rstudio.cloud/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tiff"/><Relationship Id="rId4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studio.cloud/" TargetMode="Externa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r-project.org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products/rstudio/download/#download" TargetMode="External"/><Relationship Id="rId2" Type="http://schemas.openxmlformats.org/officeDocument/2006/relationships/hyperlink" Target="https://rstudio.com/products/rstudio/download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wFo9wCpdSU" TargetMode="External"/><Relationship Id="rId2" Type="http://schemas.openxmlformats.org/officeDocument/2006/relationships/hyperlink" Target="https://git-scm.com/download/mac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bFwejIsHlY" TargetMode="External"/><Relationship Id="rId2" Type="http://schemas.openxmlformats.org/officeDocument/2006/relationships/hyperlink" Target="https://git-scm.com/download/win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oud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481D41-D5CD-F042-8FC0-5659D7E25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12/29/20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7E9391-6913-4C41-8C29-18C4F0136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800" dirty="0"/>
              <a:t>The course uses three software components for learning.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C393C-7BAD-D147-88A8-AE7589E97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14BF3-8268-A349-BDBA-411B4380B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8A957-9325-EB49-BEBD-0CC9764D8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1942705"/>
            <a:ext cx="1309260" cy="1012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EDB5BF-7FA9-E14A-9EAD-4975725A7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31" y="1965896"/>
            <a:ext cx="966304" cy="966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0FA41-7EA2-7A43-9229-D69DBC808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519" y="1960685"/>
            <a:ext cx="2341217" cy="9767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286733-6DD0-494B-AA49-32776EDC1C43}"/>
              </a:ext>
            </a:extLst>
          </p:cNvPr>
          <p:cNvSpPr txBox="1"/>
          <p:nvPr/>
        </p:nvSpPr>
        <p:spPr>
          <a:xfrm>
            <a:off x="443948" y="3903421"/>
            <a:ext cx="197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Statistical Software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DA6791-53F0-9E44-84FF-6D991276D7B7}"/>
              </a:ext>
            </a:extLst>
          </p:cNvPr>
          <p:cNvSpPr txBox="1"/>
          <p:nvPr/>
        </p:nvSpPr>
        <p:spPr>
          <a:xfrm>
            <a:off x="3488635" y="3626422"/>
            <a:ext cx="149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Integrated Development Environment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DEE9C-36EB-554B-95C9-2951CEA7D8CB}"/>
              </a:ext>
            </a:extLst>
          </p:cNvPr>
          <p:cNvSpPr txBox="1"/>
          <p:nvPr/>
        </p:nvSpPr>
        <p:spPr>
          <a:xfrm>
            <a:off x="6766336" y="3626422"/>
            <a:ext cx="1265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Control &amp; file sharing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5FC24421-290C-AB4A-8C1F-29E3EE70A800}"/>
              </a:ext>
            </a:extLst>
          </p:cNvPr>
          <p:cNvSpPr txBox="1">
            <a:spLocks/>
          </p:cNvSpPr>
          <p:nvPr/>
        </p:nvSpPr>
        <p:spPr>
          <a:xfrm>
            <a:off x="208904" y="1214370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In the next sections, skip to the method you want to use Local (Mac or Windows, Virtual Machine, Cloud/Hosted)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A8C5E8-9889-C44A-B045-FA0901A140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3EB4BC-C015-4541-8D38-BA8D298CF66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058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12/29/20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800" dirty="0"/>
              <a:t>Steps 1, 2 &amp; 3 are done for </a:t>
            </a:r>
            <a:r>
              <a:rPr lang="en-US" sz="2800" dirty="0" err="1"/>
              <a:t>www.rstudio.cloud</a:t>
            </a:r>
            <a:r>
              <a:rPr lang="en-US" sz="2800" dirty="0"/>
              <a:t>!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65995DAE-83BB-3049-AF55-F7388B7DC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Cloud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3B7A46BF-33ED-BB4D-B22C-3329A956CC86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Navigate to </a:t>
            </a:r>
            <a:r>
              <a:rPr lang="en-US" dirty="0">
                <a:solidFill>
                  <a:schemeClr val="bg1"/>
                </a:solidFill>
                <a:hlinkClick r:id="rId2"/>
              </a:rPr>
              <a:t>www.rstudio.cloud</a:t>
            </a:r>
            <a:r>
              <a:rPr lang="en-US" dirty="0">
                <a:solidFill>
                  <a:schemeClr val="bg1"/>
                </a:solidFill>
              </a:rPr>
              <a:t> &amp; sign-up!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5890EB-5CD8-1845-A1F4-7CA67AA26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801" y="2027582"/>
            <a:ext cx="3228445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1C8F1A-7E62-B448-8135-3A13F1FDE66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CA1E49-0980-E347-AE63-8DBBD20093F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308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12/29/20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2248" y="100085"/>
            <a:ext cx="8263102" cy="591477"/>
          </a:xfrm>
        </p:spPr>
        <p:txBody>
          <a:bodyPr/>
          <a:lstStyle/>
          <a:p>
            <a:r>
              <a:rPr lang="en-US" dirty="0"/>
              <a:t>Now that you have R, R-Studio &amp; Git, time to connect to our class repository.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90445C-850B-D543-93F2-2A5F04F1E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2476088"/>
            <a:ext cx="1309260" cy="1012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0F69CD-16D1-A04F-9558-2149C7231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78" y="2119659"/>
            <a:ext cx="1725544" cy="1725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86DF65-F9BE-2144-8555-FB168BAA8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729" y="4079600"/>
            <a:ext cx="1033672" cy="4312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77A276-C775-5540-A6B0-938FC075D23C}"/>
              </a:ext>
            </a:extLst>
          </p:cNvPr>
          <p:cNvSpPr txBox="1"/>
          <p:nvPr/>
        </p:nvSpPr>
        <p:spPr>
          <a:xfrm>
            <a:off x="6718852" y="3833552"/>
            <a:ext cx="1298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Files hosted on </a:t>
            </a:r>
            <a:r>
              <a:rPr lang="en-US" dirty="0" err="1"/>
              <a:t>github.com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CB578D-AA55-A34C-8D21-1B280A2F51BD}"/>
              </a:ext>
            </a:extLst>
          </p:cNvPr>
          <p:cNvSpPr txBox="1"/>
          <p:nvPr/>
        </p:nvSpPr>
        <p:spPr>
          <a:xfrm>
            <a:off x="1007166" y="3833552"/>
            <a:ext cx="2703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 Studio sits on top of base R &amp; adds functionality.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7D0B05-7908-754A-8EE5-8B637FE81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251" y="2467253"/>
            <a:ext cx="1085915" cy="1030357"/>
          </a:xfrm>
          <a:prstGeom prst="rect">
            <a:avLst/>
          </a:prstGeom>
        </p:spPr>
      </p:pic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90DBCD3B-DF82-0741-BAB8-A6BAE361EB5A}"/>
              </a:ext>
            </a:extLst>
          </p:cNvPr>
          <p:cNvSpPr/>
          <p:nvPr/>
        </p:nvSpPr>
        <p:spPr>
          <a:xfrm>
            <a:off x="3591340" y="2538484"/>
            <a:ext cx="2915478" cy="8878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Connect to git repository.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93924A-45E4-384D-B138-BD982CFCCFF1}"/>
              </a:ext>
            </a:extLst>
          </p:cNvPr>
          <p:cNvSpPr txBox="1"/>
          <p:nvPr/>
        </p:nvSpPr>
        <p:spPr>
          <a:xfrm>
            <a:off x="4340086" y="4555795"/>
            <a:ext cx="12987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Makes the programmatic connection.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93DCCA-90EC-3845-AED9-CCF741EFA77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43F82F-B069-DF44-B5C5-F84AA8A540B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71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12/29/20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3200" dirty="0"/>
              <a:t>If </a:t>
            </a:r>
            <a:r>
              <a:rPr lang="en-US" sz="3200" u="sng" dirty="0"/>
              <a:t>LOCAL</a:t>
            </a:r>
            <a:r>
              <a:rPr lang="en-US" sz="3200" dirty="0"/>
              <a:t>: setup a new project &amp; do a “git pull”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881960" y="5651931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880" y="2096813"/>
            <a:ext cx="3887657" cy="280938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52248" y="2506717"/>
            <a:ext cx="1974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R Studio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2687400-4952-0D40-8087-CA88B1F0AB6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77DA67-A9A8-7F48-8FDA-BBFFCD6C3E5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7764474-036B-EE46-93CD-4037E65D9624}"/>
              </a:ext>
            </a:extLst>
          </p:cNvPr>
          <p:cNvSpPr/>
          <p:nvPr/>
        </p:nvSpPr>
        <p:spPr>
          <a:xfrm>
            <a:off x="235324" y="1178876"/>
            <a:ext cx="8673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kwartler</a:t>
            </a:r>
            <a:r>
              <a:rPr lang="en-US" dirty="0"/>
              <a:t>/</a:t>
            </a:r>
            <a:r>
              <a:rPr lang="en-US" dirty="0" err="1"/>
              <a:t>GSERM_Text_Remote_student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316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12/29/20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3200" dirty="0"/>
              <a:t>If </a:t>
            </a:r>
            <a:r>
              <a:rPr lang="en-US" sz="3200" u="sng" dirty="0"/>
              <a:t>LOCAL</a:t>
            </a:r>
            <a:r>
              <a:rPr lang="en-US" sz="3200" dirty="0"/>
              <a:t>: setup a new project &amp; do a “git pull”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725840-1B62-BF40-87A2-A94709BDC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66" y="1685235"/>
            <a:ext cx="4020363" cy="294778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382242-FB53-0641-BCBB-D5E6766FAAF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34A6FB-686A-A849-A968-0AFB6DBC77E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3D97C75-6E52-8C43-A3B8-177AE6028D3B}"/>
              </a:ext>
            </a:extLst>
          </p:cNvPr>
          <p:cNvSpPr/>
          <p:nvPr/>
        </p:nvSpPr>
        <p:spPr>
          <a:xfrm>
            <a:off x="235324" y="1178876"/>
            <a:ext cx="8673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kwartler</a:t>
            </a:r>
            <a:r>
              <a:rPr lang="en-US" dirty="0"/>
              <a:t>/</a:t>
            </a:r>
            <a:r>
              <a:rPr lang="en-US" dirty="0" err="1"/>
              <a:t>GSERM_Text_Remote_student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978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0A3E9E-FF5B-EC47-84F6-E9CB5A1E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12/29/20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B514CB-824F-3F40-8CBF-6BAACBEA1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are using </a:t>
            </a:r>
            <a:r>
              <a:rPr lang="en-US" u="sng" dirty="0" err="1"/>
              <a:t>Rstudio.cloud</a:t>
            </a:r>
            <a:endParaRPr lang="en-US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46C83-74E2-6540-BCD8-6E643434D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C74D1-8796-0C46-A2EC-0CBC771B6D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364DE3-060E-4444-B745-048B70B99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740" y="1748118"/>
            <a:ext cx="5272966" cy="2418506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303DAD-A585-9543-93B6-520528D95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46" y="1862844"/>
            <a:ext cx="2844800" cy="1524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CCC3253-5008-5E48-A784-93A8938EF06D}"/>
              </a:ext>
            </a:extLst>
          </p:cNvPr>
          <p:cNvSpPr/>
          <p:nvPr/>
        </p:nvSpPr>
        <p:spPr>
          <a:xfrm>
            <a:off x="300936" y="1230623"/>
            <a:ext cx="8542128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the browser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433618F-589D-A84A-AF74-BFABA48BAEB6}"/>
              </a:ext>
            </a:extLst>
          </p:cNvPr>
          <p:cNvSpPr/>
          <p:nvPr/>
        </p:nvSpPr>
        <p:spPr>
          <a:xfrm>
            <a:off x="503583" y="2796209"/>
            <a:ext cx="2822713" cy="5433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0EE209-544B-7C4F-9FC7-86BC94438A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F9E677-1B7A-F945-B402-6146A5C797E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811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0A3E9E-FF5B-EC47-84F6-E9CB5A1E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12/29/20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B514CB-824F-3F40-8CBF-6BAACBEA1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 rename your project in the browser</a:t>
            </a:r>
            <a:endParaRPr lang="en-US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46C83-74E2-6540-BCD8-6E643434D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C74D1-8796-0C46-A2EC-0CBC771B6D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CEA77A-321B-1F43-AE4B-9E56224B5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56" y="2091082"/>
            <a:ext cx="6451600" cy="635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D9735E-4AF6-9B4F-B715-94A1516EF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56" y="3535569"/>
            <a:ext cx="6451600" cy="6350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2ED121-10BD-0543-828A-0F54C3292A39}"/>
              </a:ext>
            </a:extLst>
          </p:cNvPr>
          <p:cNvCxnSpPr>
            <a:stCxn id="8" idx="2"/>
            <a:endCxn id="12" idx="0"/>
          </p:cNvCxnSpPr>
          <p:nvPr/>
        </p:nvCxnSpPr>
        <p:spPr>
          <a:xfrm>
            <a:off x="3544956" y="2726082"/>
            <a:ext cx="0" cy="80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58A7A0-E56C-574C-B987-7A8F342D2BE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BDBA159-1D76-EC45-8AC0-1F8F6B9BEA5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47BA95F-F9F7-DF42-B4CD-5E9D32CBF0E5}"/>
              </a:ext>
            </a:extLst>
          </p:cNvPr>
          <p:cNvSpPr/>
          <p:nvPr/>
        </p:nvSpPr>
        <p:spPr>
          <a:xfrm>
            <a:off x="300936" y="1230623"/>
            <a:ext cx="8542128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the browser</a:t>
            </a:r>
          </a:p>
        </p:txBody>
      </p:sp>
    </p:spTree>
    <p:extLst>
      <p:ext uri="{BB962C8B-B14F-4D97-AF65-F5344CB8AC3E}">
        <p14:creationId xmlns:p14="http://schemas.microsoft.com/office/powerpoint/2010/main" val="593895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12/29/20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365126"/>
            <a:ext cx="8708781" cy="591477"/>
          </a:xfrm>
        </p:spPr>
        <p:txBody>
          <a:bodyPr/>
          <a:lstStyle/>
          <a:p>
            <a:r>
              <a:rPr lang="en-US" sz="3200" dirty="0"/>
              <a:t>Each day we will perform a git pull.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EACH Class session perform a </a:t>
            </a:r>
            <a:r>
              <a:rPr lang="en-US" b="1" u="sng" dirty="0" err="1"/>
              <a:t>Git</a:t>
            </a:r>
            <a:r>
              <a:rPr lang="en-US" b="1" u="sng" dirty="0"/>
              <a:t> Pull </a:t>
            </a:r>
            <a:r>
              <a:rPr lang="en-US" dirty="0"/>
              <a:t>to update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160" y="2139081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Oval 8"/>
          <p:cNvSpPr/>
          <p:nvPr/>
        </p:nvSpPr>
        <p:spPr>
          <a:xfrm>
            <a:off x="6106282" y="2388362"/>
            <a:ext cx="520262" cy="220717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C963EC-2228-054C-8DF5-0EF7FB343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808" y="2911288"/>
            <a:ext cx="2832100" cy="1143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1293F0-2B63-ED43-AFF2-ABE2FBB0188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B1F04E-0240-AA42-9E4F-40616A47B75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5A3D2C1-7EB7-4C40-86B2-B5C6C7AF49C5}"/>
              </a:ext>
            </a:extLst>
          </p:cNvPr>
          <p:cNvSpPr/>
          <p:nvPr/>
        </p:nvSpPr>
        <p:spPr>
          <a:xfrm>
            <a:off x="235324" y="1178876"/>
            <a:ext cx="8673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kwartler</a:t>
            </a:r>
            <a:r>
              <a:rPr lang="en-US" dirty="0"/>
              <a:t>/</a:t>
            </a:r>
            <a:r>
              <a:rPr lang="en-US" dirty="0" err="1"/>
              <a:t>GSERM_Text_Remote_student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173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12/29/20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23E392-49DB-0745-9ABA-BF00DBB98A2E}"/>
              </a:ext>
            </a:extLst>
          </p:cNvPr>
          <p:cNvSpPr/>
          <p:nvPr/>
        </p:nvSpPr>
        <p:spPr>
          <a:xfrm>
            <a:off x="114300" y="5527213"/>
            <a:ext cx="8915400" cy="5532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When you work and make changes to scripts, SAVE AS to a personal folder that is ignored by git.</a:t>
            </a:r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2029F70-F86C-4B4F-8BA1-26E3DE24DA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76" b="20810"/>
          <a:stretch/>
        </p:blipFill>
        <p:spPr>
          <a:xfrm>
            <a:off x="2675964" y="1834044"/>
            <a:ext cx="2595283" cy="19445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75FA1E-8F64-E04C-9532-BE2F6A033FAC}"/>
              </a:ext>
            </a:extLst>
          </p:cNvPr>
          <p:cNvSpPr txBox="1"/>
          <p:nvPr/>
        </p:nvSpPr>
        <p:spPr>
          <a:xfrm>
            <a:off x="3442446" y="3012141"/>
            <a:ext cx="3964868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Name of folder to be ignored “personal”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03342F-C22C-0A43-89DF-DB2AFB9B8C63}"/>
              </a:ext>
            </a:extLst>
          </p:cNvPr>
          <p:cNvCxnSpPr/>
          <p:nvPr/>
        </p:nvCxnSpPr>
        <p:spPr>
          <a:xfrm flipH="1" flipV="1">
            <a:off x="3563470" y="2770094"/>
            <a:ext cx="1855694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Open the “</a:t>
            </a:r>
            <a:r>
              <a:rPr lang="en-US" sz="1600" dirty="0" err="1"/>
              <a:t>gitignore</a:t>
            </a:r>
            <a:r>
              <a:rPr lang="en-US" sz="1600" dirty="0"/>
              <a:t>” file.  Add slash personal</a:t>
            </a:r>
          </a:p>
        </p:txBody>
      </p:sp>
    </p:spTree>
    <p:extLst>
      <p:ext uri="{BB962C8B-B14F-4D97-AF65-F5344CB8AC3E}">
        <p14:creationId xmlns:p14="http://schemas.microsoft.com/office/powerpoint/2010/main" val="3540767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12/29/20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9B004E-D40B-3B42-A31F-C8AFAD401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465" y="2824256"/>
            <a:ext cx="3937000" cy="698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764745-91F4-A14D-90CC-7ED730B3A31C}"/>
              </a:ext>
            </a:extLst>
          </p:cNvPr>
          <p:cNvSpPr txBox="1"/>
          <p:nvPr/>
        </p:nvSpPr>
        <p:spPr>
          <a:xfrm>
            <a:off x="2545976" y="3675530"/>
            <a:ext cx="1744901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Click New Folder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9F9DDA-F3BC-C041-AFA9-7E3975C94933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2420471" y="3415554"/>
            <a:ext cx="997956" cy="259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290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12/29/20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D55C6E8-7DB7-CD44-AC47-2A58826EF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582" y="2557929"/>
            <a:ext cx="1447800" cy="558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E3A3AE7-DC01-5F45-9BAC-9820716D8359}"/>
              </a:ext>
            </a:extLst>
          </p:cNvPr>
          <p:cNvSpPr txBox="1"/>
          <p:nvPr/>
        </p:nvSpPr>
        <p:spPr>
          <a:xfrm>
            <a:off x="2850775" y="3397624"/>
            <a:ext cx="3964887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Any file you change should be “Save As” in this folder.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1E93D46-D12E-1642-BE4E-72978E107A8F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3715871" y="3070414"/>
            <a:ext cx="1117348" cy="327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757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52764" y="1139145"/>
            <a:ext cx="4110626" cy="823912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52764" y="2283395"/>
            <a:ext cx="2468880" cy="15750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/>
              <a:t>OS:</a:t>
            </a:r>
          </a:p>
          <a:p>
            <a:pPr marL="0" indent="0">
              <a:buNone/>
            </a:pPr>
            <a:r>
              <a:rPr lang="en-US" sz="1600" dirty="0"/>
              <a:t>Mac</a:t>
            </a:r>
          </a:p>
          <a:p>
            <a:pPr marL="0" indent="0">
              <a:buNone/>
            </a:pPr>
            <a:r>
              <a:rPr lang="en-US" sz="1600" dirty="0"/>
              <a:t>Linux/Ubuntu</a:t>
            </a:r>
          </a:p>
          <a:p>
            <a:pPr marL="0" indent="0">
              <a:buNone/>
            </a:pPr>
            <a:r>
              <a:rPr lang="en-US" sz="1600" dirty="0"/>
              <a:t>Windows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4400550" y="1139145"/>
            <a:ext cx="4115464" cy="823912"/>
          </a:xfrm>
          <a:solidFill>
            <a:schemeClr val="tx2"/>
          </a:solidFill>
          <a:ln>
            <a:noFill/>
          </a:ln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Cloud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xfrm>
            <a:off x="6047134" y="2283395"/>
            <a:ext cx="2468880" cy="8340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/>
              <a:t>OS:</a:t>
            </a:r>
          </a:p>
          <a:p>
            <a:pPr marL="0" indent="0">
              <a:buNone/>
            </a:pPr>
            <a:r>
              <a:rPr lang="en-US" sz="1600" dirty="0"/>
              <a:t>Linux/Ubuntu is most popular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12/29/20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Options for R, </a:t>
            </a:r>
            <a:r>
              <a:rPr lang="en-US" dirty="0" err="1"/>
              <a:t>Rstudio</a:t>
            </a:r>
            <a:r>
              <a:rPr lang="en-US" dirty="0"/>
              <a:t> &amp; git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4B1164-BBE9-734C-9C97-D1014010C01C}"/>
              </a:ext>
            </a:extLst>
          </p:cNvPr>
          <p:cNvSpPr txBox="1"/>
          <p:nvPr/>
        </p:nvSpPr>
        <p:spPr>
          <a:xfrm>
            <a:off x="5976730" y="3273287"/>
            <a:ext cx="25046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You can use a free account at </a:t>
            </a:r>
            <a:r>
              <a:rPr lang="en-US" i="1" dirty="0">
                <a:hlinkClick r:id="rId2"/>
              </a:rPr>
              <a:t>www.rstudio.cloud</a:t>
            </a:r>
            <a:r>
              <a:rPr lang="en-US" i="1" dirty="0"/>
              <a:t> for the course BUT IT HAS LIMITED TIME allotted each month!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34155C-2855-3A48-B3CA-A87297ADF74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EED544F-5C44-204E-BD26-47F366589D7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336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814D11-64C9-084A-8143-FA5198F8A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12/29/20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A0AC5D-6802-3845-89A4-48754006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351679"/>
            <a:ext cx="8515350" cy="591477"/>
          </a:xfrm>
        </p:spPr>
        <p:txBody>
          <a:bodyPr/>
          <a:lstStyle/>
          <a:p>
            <a:r>
              <a:rPr lang="en-US" dirty="0"/>
              <a:t>Now just run some code (we will explain it later)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6D8A-CA77-2A41-814A-586C5C7DA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28B4C-9239-9347-9A4E-423BA9C7B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08FF1B-0E62-C845-84C9-4892EBD52180}"/>
              </a:ext>
            </a:extLst>
          </p:cNvPr>
          <p:cNvSpPr/>
          <p:nvPr/>
        </p:nvSpPr>
        <p:spPr>
          <a:xfrm>
            <a:off x="114300" y="4746812"/>
            <a:ext cx="6810935" cy="133365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If you have R, </a:t>
            </a:r>
            <a:r>
              <a:rPr lang="en-US" sz="1600" dirty="0" err="1"/>
              <a:t>Rstudio</a:t>
            </a:r>
            <a:r>
              <a:rPr lang="en-US" sz="1600" dirty="0"/>
              <a:t>, Git, then made a connection and can run this code…you’re off to a great start!  And don’t worry if you hit a hiccup, we will figure it out.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958059-8874-9E40-B695-2A92826BB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94" y="1785448"/>
            <a:ext cx="6489370" cy="286723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AF443B-D0B1-DB42-81A6-ED1712661B7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C7DB05-40AE-1343-8C32-CD2B2BDFC97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72C4453-5828-2240-B035-011B84F135FB}"/>
              </a:ext>
            </a:extLst>
          </p:cNvPr>
          <p:cNvSpPr/>
          <p:nvPr/>
        </p:nvSpPr>
        <p:spPr>
          <a:xfrm>
            <a:off x="235324" y="1178876"/>
            <a:ext cx="8673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kwartler</a:t>
            </a:r>
            <a:r>
              <a:rPr lang="en-US" dirty="0"/>
              <a:t>/</a:t>
            </a:r>
            <a:r>
              <a:rPr lang="en-US" dirty="0" err="1"/>
              <a:t>GSERM_Text_Remote_student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590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814D11-64C9-084A-8143-FA5198F8A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12/29/20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A0AC5D-6802-3845-89A4-48754006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351679"/>
            <a:ext cx="8515350" cy="591477"/>
          </a:xfrm>
        </p:spPr>
        <p:txBody>
          <a:bodyPr/>
          <a:lstStyle/>
          <a:p>
            <a:r>
              <a:rPr lang="en-US" dirty="0"/>
              <a:t>Now just run some code (we will explain it later)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6D8A-CA77-2A41-814A-586C5C7DA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28B4C-9239-9347-9A4E-423BA9C7B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08FF1B-0E62-C845-84C9-4892EBD52180}"/>
              </a:ext>
            </a:extLst>
          </p:cNvPr>
          <p:cNvSpPr/>
          <p:nvPr/>
        </p:nvSpPr>
        <p:spPr>
          <a:xfrm>
            <a:off x="114300" y="5527212"/>
            <a:ext cx="6810935" cy="10215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Do this step at a time when you don’t need your laptop or can just leave your browser open depending on your method of accessing the software.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6796D0-DB12-3F43-8C93-F298718FF649}"/>
              </a:ext>
            </a:extLst>
          </p:cNvPr>
          <p:cNvSpPr txBox="1"/>
          <p:nvPr/>
        </p:nvSpPr>
        <p:spPr>
          <a:xfrm>
            <a:off x="0" y="115644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Copy the first part of the code from the class repository. Then paste it into the “console” (lower left of your R session) &amp; hit enter.. </a:t>
            </a:r>
          </a:p>
        </p:txBody>
      </p:sp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D4F3904-6143-0A42-B7E9-66F9DBC40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4" y="1463134"/>
            <a:ext cx="7779602" cy="384845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6537C8-1038-1545-8CDD-EE05800E14E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08CCC8-3F6F-F647-A203-83DA9699340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023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12/29/20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51679"/>
            <a:ext cx="8515350" cy="591477"/>
          </a:xfrm>
        </p:spPr>
        <p:txBody>
          <a:bodyPr/>
          <a:lstStyle/>
          <a:p>
            <a:r>
              <a:rPr lang="en-US" dirty="0"/>
              <a:t>Almost setup…</a:t>
            </a:r>
            <a:r>
              <a:rPr lang="en-US" i="1" dirty="0"/>
              <a:t>don’t worry if you need help live.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2CD7BD-4229-2E4F-8F7C-E12D81559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159000"/>
            <a:ext cx="3810000" cy="2540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BFB634-E97B-054C-845E-FA1CBEF3CBE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E89E17-6E3C-1440-B78E-BF66D0BB267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526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–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12/29/20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 Install Base -R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02A5F6-A367-7449-A2FC-094E6690A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90" y="1765008"/>
            <a:ext cx="6317593" cy="3721392"/>
          </a:xfrm>
          <a:prstGeom prst="rect">
            <a:avLst/>
          </a:prstGeom>
        </p:spPr>
      </p:pic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appropriate version Linux, Mac or Windows.</a:t>
            </a:r>
          </a:p>
          <a:p>
            <a:r>
              <a:rPr lang="en-US" dirty="0">
                <a:hlinkClick r:id="rId3"/>
              </a:rPr>
              <a:t>https://cloud.r-project.org/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917101-479C-0749-AEC3-C0CD10A7AD8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E83771-F586-BF45-9659-B89994CFB32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358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12/29/20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Install R-Studio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096434"/>
            <a:ext cx="8726193" cy="10857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R Studio Desktop (Free).</a:t>
            </a:r>
          </a:p>
          <a:p>
            <a:r>
              <a:rPr lang="en-US" dirty="0">
                <a:hlinkClick r:id="rId2"/>
              </a:rPr>
              <a:t> https://rstudio.com/products/rstudio/download/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https://rstudio.com/products/rstudio/download/#download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561A4D-1F25-E84A-AA63-E9BA25929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" y="1861702"/>
            <a:ext cx="5344639" cy="314827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B11AB9-E597-494D-A71A-3072228C8C8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67528A-962B-BA4E-BB37-BB849055CD6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58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Apple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12/29/20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(Mac)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98142"/>
            <a:ext cx="8726193" cy="883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rId2"/>
              </a:rPr>
              <a:t>https://git-scm.com/download/mac 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https://www.youtube.com/watch?v=twFo9wCpdSU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42503D-EB00-D744-9DFC-E68DD983B7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26" y="1749690"/>
            <a:ext cx="5110856" cy="338066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C1D76E-90B6-B14E-B676-F92A82AA404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7163FC-314C-E146-9B11-3C895A6918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034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MSFT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12/29/20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(Windows)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44354"/>
            <a:ext cx="8726193" cy="9377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rId2"/>
              </a:rPr>
              <a:t>https://git-scm.com/download/win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https://www.youtube.com/watch?v=nbFwejIsHlY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C6B6DF-4A45-FD4F-8BE7-ADA8CDF7A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24" y="1833339"/>
            <a:ext cx="5006000" cy="331130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863D51-107B-BC45-9C1F-CA27B5F4B5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13742A-BB3C-AD4F-8893-BA25137EA7F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234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386ECE-9BA2-B140-B3EE-B88E9F40E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12/29/20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35FB63-C6FE-ED46-B2DE-EAEB21A7C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400" dirty="0"/>
              <a:t>If you are working local you should now have R, R-Studio and git.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F678B-4B91-1348-AF12-278571F9F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F203E-500C-5E42-9ACA-9D14667264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 descr="A flat screen television&#10;&#10;Description automatically generated">
            <a:extLst>
              <a:ext uri="{FF2B5EF4-FFF2-40B4-BE49-F238E27FC236}">
                <a16:creationId xmlns:a16="http://schemas.microsoft.com/office/drawing/2014/main" id="{23F6AB9B-A22D-7B45-A77E-4C5513D42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31" y="1711190"/>
            <a:ext cx="4089621" cy="2556013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87C7A74-612F-3B43-8CA4-605D0947C85B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Mac: Look for R and R-Studio Icons.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D102CF-507E-7A48-B73B-233CCA4B8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045" y="3136817"/>
            <a:ext cx="4316755" cy="711886"/>
          </a:xfrm>
          <a:prstGeom prst="rect">
            <a:avLst/>
          </a:prstGeom>
        </p:spPr>
      </p:pic>
      <p:pic>
        <p:nvPicPr>
          <p:cNvPr id="12" name="Picture 11" descr="A black sign with white text on screen&#10;&#10;Description automatically generated">
            <a:extLst>
              <a:ext uri="{FF2B5EF4-FFF2-40B4-BE49-F238E27FC236}">
                <a16:creationId xmlns:a16="http://schemas.microsoft.com/office/drawing/2014/main" id="{B9EC45E4-C93B-2740-80F7-D1C67FE31D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045" y="2152185"/>
            <a:ext cx="698500" cy="812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23DB1A-F0DA-2847-8EAA-1E5418838C1B}"/>
              </a:ext>
            </a:extLst>
          </p:cNvPr>
          <p:cNvSpPr txBox="1"/>
          <p:nvPr/>
        </p:nvSpPr>
        <p:spPr>
          <a:xfrm>
            <a:off x="592329" y="4263885"/>
            <a:ext cx="3276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Mac: Use “Launchpad” &amp; Type 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DD072-A2FE-0942-9714-7B27F4D51349}"/>
              </a:ext>
            </a:extLst>
          </p:cNvPr>
          <p:cNvSpPr txBox="1"/>
          <p:nvPr/>
        </p:nvSpPr>
        <p:spPr>
          <a:xfrm>
            <a:off x="4830417" y="4263885"/>
            <a:ext cx="4096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Mac: Use: “Terminal” &amp; Type “git version”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7825D8-81DA-BA46-BB5C-B1ABE4C3BB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1204F53-8F5B-DF47-9AB4-F8B85FC114E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67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6B92C0-7E09-174D-B440-9188BFCBB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12/29/20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04845C-1688-6245-A6E9-1E3CD4CFB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400" dirty="0"/>
              <a:t>If you are working local you should now have R, R-Studio and git.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F2A32-45B7-8742-9FF7-4FA91D99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FC848-817F-B840-A937-4170B1C320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31207B-F439-1849-B725-0FF9B1A13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94" y="1325217"/>
            <a:ext cx="4593147" cy="3910496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E17F901-9353-D844-AA64-5954744BDE4F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Windows: Navigate to the program folder look for git, R and R Studio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1B727C-17E9-B54B-BDF9-CCDC2283DDEE}"/>
              </a:ext>
            </a:extLst>
          </p:cNvPr>
          <p:cNvSpPr/>
          <p:nvPr/>
        </p:nvSpPr>
        <p:spPr>
          <a:xfrm>
            <a:off x="2014330" y="2226365"/>
            <a:ext cx="742122" cy="225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868B2C-68C8-AC42-984E-2E789DDA2A92}"/>
              </a:ext>
            </a:extLst>
          </p:cNvPr>
          <p:cNvSpPr/>
          <p:nvPr/>
        </p:nvSpPr>
        <p:spPr>
          <a:xfrm>
            <a:off x="2007704" y="4472609"/>
            <a:ext cx="742122" cy="225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D1C3E3-BC9C-DC4A-9D6A-04270B28EAE3}"/>
              </a:ext>
            </a:extLst>
          </p:cNvPr>
          <p:cNvSpPr/>
          <p:nvPr/>
        </p:nvSpPr>
        <p:spPr>
          <a:xfrm>
            <a:off x="2034208" y="5015948"/>
            <a:ext cx="742122" cy="225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AE840D-B455-7D43-8D41-DB9C86264F0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63BD34-816A-654D-82F4-87B0BC41F26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357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12/29/20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014" y="365126"/>
            <a:ext cx="8247336" cy="591477"/>
          </a:xfrm>
        </p:spPr>
        <p:txBody>
          <a:bodyPr/>
          <a:lstStyle/>
          <a:p>
            <a:r>
              <a:rPr lang="en-US" dirty="0"/>
              <a:t>Last resort…free hosted cloud instance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65" y="3044203"/>
            <a:ext cx="7267903" cy="26918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7656" y="1387366"/>
            <a:ext cx="222984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Sign up at:</a:t>
            </a:r>
            <a:endParaRPr lang="en-US" sz="2000" b="1" dirty="0">
              <a:hlinkClick r:id="rId3"/>
            </a:endParaRPr>
          </a:p>
          <a:p>
            <a:r>
              <a:rPr lang="en-US" dirty="0">
                <a:hlinkClick r:id="rId3"/>
              </a:rPr>
              <a:t>https://rstudio.cloud/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7DD6D3-75F4-5543-A79B-6541DBAB50D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D98530-7E99-704C-8CFB-B0AA6FFB726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E6E483E-13CD-114A-8371-B66CE8E1D186}"/>
              </a:ext>
            </a:extLst>
          </p:cNvPr>
          <p:cNvSpPr txBox="1"/>
          <p:nvPr/>
        </p:nvSpPr>
        <p:spPr>
          <a:xfrm rot="19661376">
            <a:off x="2778936" y="2442736"/>
            <a:ext cx="4794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KEEP IN MIND IT IS TIME LIMITED FOR FREE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79213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5151</TotalTime>
  <Words>956</Words>
  <Application>Microsoft Macintosh PowerPoint</Application>
  <PresentationFormat>On-screen Show (4:3)</PresentationFormat>
  <Paragraphs>163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1_Office Theme</vt:lpstr>
      <vt:lpstr>The course uses three software components for learning.</vt:lpstr>
      <vt:lpstr>2 Options for R, Rstudio &amp; git</vt:lpstr>
      <vt:lpstr>Step 1.  Install Base -R</vt:lpstr>
      <vt:lpstr>Step 2. Install R-Studio</vt:lpstr>
      <vt:lpstr>Step 3. Install Git (Mac)</vt:lpstr>
      <vt:lpstr>Step 3. Install Git (Windows)</vt:lpstr>
      <vt:lpstr>If you are working local you should now have R, R-Studio and git.</vt:lpstr>
      <vt:lpstr>If you are working local you should now have R, R-Studio and git.</vt:lpstr>
      <vt:lpstr>Last resort…free hosted cloud instance</vt:lpstr>
      <vt:lpstr>Steps 1, 2 &amp; 3 are done for www.rstudio.cloud!</vt:lpstr>
      <vt:lpstr>Now that you have R, R-Studio &amp; Git, time to connect to our class repository.</vt:lpstr>
      <vt:lpstr>If LOCAL: setup a new project &amp; do a “git pull”</vt:lpstr>
      <vt:lpstr>If LOCAL: setup a new project &amp; do a “git pull”</vt:lpstr>
      <vt:lpstr>If you are using Rstudio.cloud</vt:lpstr>
      <vt:lpstr>Then rename your project in the browser</vt:lpstr>
      <vt:lpstr>Each day we will perform a git pull.</vt:lpstr>
      <vt:lpstr>Second to last item.  Create a personal folder.</vt:lpstr>
      <vt:lpstr>Second to last item.  Create a personal folder.</vt:lpstr>
      <vt:lpstr>Second to last item.  Create a personal folder.</vt:lpstr>
      <vt:lpstr>Now just run some code (we will explain it later)</vt:lpstr>
      <vt:lpstr>Now just run some code (we will explain it later)</vt:lpstr>
      <vt:lpstr>Almost setup…don’t worry if you need help live.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Kwartler, Edward</cp:lastModifiedBy>
  <cp:revision>297</cp:revision>
  <dcterms:created xsi:type="dcterms:W3CDTF">2018-05-23T17:24:59Z</dcterms:created>
  <dcterms:modified xsi:type="dcterms:W3CDTF">2020-12-29T21:59:01Z</dcterms:modified>
</cp:coreProperties>
</file>